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3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118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87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487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8804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745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192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271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04111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49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441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26348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52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286000" y="15269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b="1" dirty="0" smtClean="0">
                <a:solidFill>
                  <a:schemeClr val="accent5">
                    <a:lumMod val="50000"/>
                  </a:schemeClr>
                </a:solidFill>
              </a:rPr>
              <a:t>ХЕРСОНСЬКИЙ ДЕРЖАВНИЙ УНІВЕРСИТЕТ</a:t>
            </a:r>
            <a:r>
              <a:rPr lang="uk-UA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uk-UA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uk-UA" b="1" i="1" dirty="0" smtClean="0">
                <a:solidFill>
                  <a:schemeClr val="accent5">
                    <a:lumMod val="50000"/>
                  </a:schemeClr>
                </a:solidFill>
              </a:rPr>
              <a:t>Факультет біології, географії і екології</a:t>
            </a:r>
            <a:br>
              <a:rPr lang="uk-UA" b="1" i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uk-UA" b="1" i="1" dirty="0" smtClean="0">
                <a:solidFill>
                  <a:schemeClr val="accent5">
                    <a:lumMod val="50000"/>
                  </a:schemeClr>
                </a:solidFill>
              </a:rPr>
              <a:t>Кафедра географії та екології</a:t>
            </a:r>
            <a:endParaRPr lang="ru-RU" b="1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663" y="1"/>
            <a:ext cx="1543050" cy="15430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7" y="-19827"/>
            <a:ext cx="1531620" cy="156287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999629" y="1757363"/>
            <a:ext cx="514474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tx2"/>
                </a:solidFill>
              </a:rPr>
              <a:t>Дисципл</a:t>
            </a:r>
            <a:r>
              <a:rPr lang="uk-UA" sz="3200" dirty="0" smtClean="0">
                <a:solidFill>
                  <a:schemeClr val="tx2"/>
                </a:solidFill>
              </a:rPr>
              <a:t>іна вільного вибору</a:t>
            </a:r>
          </a:p>
          <a:p>
            <a:pPr algn="ctr"/>
            <a:r>
              <a:rPr lang="uk-UA" sz="3200" b="1" dirty="0" smtClean="0">
                <a:solidFill>
                  <a:schemeClr val="tx2"/>
                </a:solidFill>
              </a:rPr>
              <a:t>«ОСНОВИ ТУРИЗМУ»</a:t>
            </a:r>
            <a:endParaRPr lang="ru-RU" sz="3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382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14350" y="417616"/>
            <a:ext cx="811529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</a:rPr>
              <a:t>Метою навчального курсу є</a:t>
            </a:r>
            <a:r>
              <a:rPr lang="uk-UA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uk-UA" sz="2800" dirty="0" smtClean="0"/>
              <a:t>закласти у студентів основи розуміння туристичного процесу, багатогранність його проявів, надання знань зі специфіки функціонування суб’єктів туристичної діяльності та особливостей праці менеджера туристичного підприємства, набуття студентами практичних навичок із особливостей </a:t>
            </a:r>
            <a:r>
              <a:rPr lang="uk-UA" sz="2800" dirty="0" err="1" smtClean="0"/>
              <a:t>турагентської</a:t>
            </a:r>
            <a:r>
              <a:rPr lang="uk-UA" sz="2800" dirty="0" smtClean="0"/>
              <a:t> й </a:t>
            </a:r>
            <a:r>
              <a:rPr lang="uk-UA" sz="2800" dirty="0" err="1" smtClean="0"/>
              <a:t>туроператорської</a:t>
            </a:r>
            <a:r>
              <a:rPr lang="uk-UA" sz="2800" dirty="0" smtClean="0"/>
              <a:t> діяльності.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1720081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" y="185090"/>
            <a:ext cx="8901113" cy="4729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chemeClr val="accent1">
                    <a:lumMod val="50000"/>
                  </a:schemeClr>
                </a:solidFill>
              </a:rPr>
              <a:t>Основні завдання курсу: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2000" b="1" dirty="0"/>
              <a:t>ознайомитися з термінологією </a:t>
            </a:r>
            <a:r>
              <a:rPr lang="uk-UA" sz="2000" dirty="0"/>
              <a:t>туризму згідно вимог міжнародних конвенцій та рекомендацій Всесвітньої туристської організації, національних норм та законодавчих актів; </a:t>
            </a:r>
            <a:endParaRPr lang="uk-UA" sz="2000" dirty="0" smtClean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2000" b="1" dirty="0" smtClean="0"/>
              <a:t>освоїти</a:t>
            </a:r>
            <a:r>
              <a:rPr lang="uk-UA" sz="2000" dirty="0" smtClean="0"/>
              <a:t> </a:t>
            </a:r>
            <a:r>
              <a:rPr lang="uk-UA" sz="2000" dirty="0"/>
              <a:t>історію розвитку туризму в Україні і світі; розглянути види і форми туризму; </a:t>
            </a:r>
            <a:endParaRPr lang="uk-UA" sz="2000" dirty="0" smtClean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2000" b="1" dirty="0" smtClean="0"/>
              <a:t>ознайомитися</a:t>
            </a:r>
            <a:r>
              <a:rPr lang="uk-UA" sz="2000" dirty="0" smtClean="0"/>
              <a:t> </a:t>
            </a:r>
            <a:r>
              <a:rPr lang="uk-UA" sz="2000" dirty="0"/>
              <a:t>з різноманітними аспектами туризму: мотивацією туристичних подорожей, менеджментом і маркетингом туризму</a:t>
            </a:r>
            <a:r>
              <a:rPr lang="uk-UA" sz="2000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2000" b="1" dirty="0"/>
              <a:t>сформувати вміння </a:t>
            </a:r>
            <a:r>
              <a:rPr lang="uk-UA" sz="2000" dirty="0"/>
              <a:t>вибрати організатора туризму, необхідний транспорт, засоби розміщення, заклади харчування, допомогти туристу із подоланням туристських формальностей; </a:t>
            </a:r>
            <a:endParaRPr lang="uk-UA" sz="2000" dirty="0" smtClean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2000" b="1" dirty="0" smtClean="0"/>
              <a:t>набути </a:t>
            </a:r>
            <a:r>
              <a:rPr lang="uk-UA" sz="2000" dirty="0"/>
              <a:t>практичних навичок з організації безпеки туристичної подорожі в межах України; </a:t>
            </a:r>
            <a:endParaRPr lang="uk-UA" sz="2000" dirty="0" smtClean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2000" b="1" dirty="0" smtClean="0"/>
              <a:t>набути </a:t>
            </a:r>
            <a:r>
              <a:rPr lang="uk-UA" sz="2000" dirty="0"/>
              <a:t>практичних навичок розробки і проведення екскурсій.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69642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7396" y="0"/>
            <a:ext cx="882920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chemeClr val="accent1">
                    <a:lumMod val="50000"/>
                  </a:schemeClr>
                </a:solidFill>
              </a:rPr>
              <a:t>Основні фахові компетентності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</a:p>
          <a:p>
            <a:pPr algn="ctr"/>
            <a:endParaRPr lang="ru-RU" dirty="0"/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uk-UA" sz="2200" b="1" dirty="0"/>
              <a:t>Здатність</a:t>
            </a:r>
            <a:r>
              <a:rPr lang="uk-UA" sz="2200" dirty="0"/>
              <a:t> використовувати термінологію, методи, концепції і теорії географії для вивчення туристичних об’єктів, явищ і процесів на різних просторових рівнях.</a:t>
            </a:r>
            <a:endParaRPr lang="ru-RU" sz="2200" dirty="0"/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uk-UA" sz="2200" b="1" dirty="0" smtClean="0"/>
              <a:t>Здатність</a:t>
            </a:r>
            <a:r>
              <a:rPr lang="uk-UA" sz="2200" dirty="0" smtClean="0"/>
              <a:t> ефективно і вільно передавати туристські знання письмовими, усними та візуальними засобами</a:t>
            </a:r>
            <a:r>
              <a:rPr lang="ru-RU" sz="2200" dirty="0" smtClean="0"/>
              <a:t>. </a:t>
            </a:r>
            <a:endParaRPr lang="ru-RU" sz="2200" dirty="0"/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uk-UA" sz="2200" b="1" dirty="0" smtClean="0"/>
              <a:t>Здатність</a:t>
            </a:r>
            <a:r>
              <a:rPr lang="uk-UA" sz="2200" dirty="0" smtClean="0"/>
              <a:t> розкривати взаємозв’язок основних природничо- та суспільно-географічних вчень у контексті туристичного аналізу України</a:t>
            </a:r>
            <a:r>
              <a:rPr lang="ru-RU" sz="2200" dirty="0" smtClean="0"/>
              <a:t>. </a:t>
            </a:r>
            <a:endParaRPr lang="ru-RU" sz="2200" dirty="0"/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uk-UA" sz="2200" b="1" dirty="0" smtClean="0"/>
              <a:t>Здатність</a:t>
            </a:r>
            <a:r>
              <a:rPr lang="uk-UA" sz="2200" dirty="0" smtClean="0"/>
              <a:t> виконувати теоретичні й прикладні географічні дослідження туристичних явищ і процесі</a:t>
            </a:r>
            <a:r>
              <a:rPr lang="ru-RU" sz="2200" dirty="0" smtClean="0"/>
              <a:t>в</a:t>
            </a:r>
            <a:r>
              <a:rPr lang="ru-RU" sz="2200" dirty="0"/>
              <a:t>.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uk-UA" sz="2200" b="1" dirty="0" smtClean="0"/>
              <a:t>Здатність</a:t>
            </a:r>
            <a:r>
              <a:rPr lang="uk-UA" sz="2200" dirty="0" smtClean="0"/>
              <a:t> визначати і характеризувати особливості просторової організації </a:t>
            </a:r>
            <a:r>
              <a:rPr lang="uk-UA" sz="2200" dirty="0" err="1" smtClean="0"/>
              <a:t>турис</a:t>
            </a:r>
            <a:r>
              <a:rPr lang="ru-RU" sz="2200" dirty="0" err="1" smtClean="0"/>
              <a:t>тичн</a:t>
            </a:r>
            <a:r>
              <a:rPr lang="uk-UA" sz="2200" dirty="0"/>
              <a:t>ого комплексу</a:t>
            </a:r>
            <a:r>
              <a:rPr lang="ru-RU" sz="2200" dirty="0"/>
              <a:t> України.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60101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5801" y="357188"/>
            <a:ext cx="8015288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chemeClr val="accent1">
                    <a:lumMod val="50000"/>
                  </a:schemeClr>
                </a:solidFill>
              </a:rPr>
              <a:t>Програма курсу: </a:t>
            </a:r>
          </a:p>
          <a:p>
            <a:pPr algn="just"/>
            <a:endParaRPr lang="uk-UA" sz="22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</a:rPr>
              <a:t>Особливості </a:t>
            </a: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</a:rPr>
              <a:t>функціонування інфраструктури </a:t>
            </a:r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</a:rPr>
              <a:t>туризму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sz="2400" dirty="0"/>
              <a:t>Нормативно-правова база функціонування туристичного </a:t>
            </a:r>
            <a:r>
              <a:rPr lang="uk-UA" sz="2400" dirty="0" smtClean="0"/>
              <a:t>комплексу. Історія </a:t>
            </a:r>
            <a:r>
              <a:rPr lang="uk-UA" sz="2400" dirty="0"/>
              <a:t>розвитку туризму </a:t>
            </a:r>
            <a:r>
              <a:rPr lang="uk-UA" sz="2400" dirty="0" smtClean="0"/>
              <a:t>України.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sz="2400" dirty="0"/>
              <a:t>Розвиненість різних видів </a:t>
            </a:r>
            <a:r>
              <a:rPr lang="uk-UA" sz="2400" dirty="0" smtClean="0"/>
              <a:t>туризму.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sz="2400" dirty="0" smtClean="0"/>
              <a:t>Загальні</a:t>
            </a:r>
            <a:r>
              <a:rPr lang="ru-RU" sz="2400" dirty="0" smtClean="0"/>
              <a:t> </a:t>
            </a:r>
            <a:r>
              <a:rPr lang="uk-UA" sz="2400" dirty="0" smtClean="0"/>
              <a:t>принципи організації</a:t>
            </a:r>
            <a:r>
              <a:rPr lang="ru-RU" sz="2400" dirty="0" smtClean="0"/>
              <a:t> </a:t>
            </a:r>
            <a:r>
              <a:rPr lang="ru-RU" sz="2400" dirty="0"/>
              <a:t>транспортного </a:t>
            </a:r>
            <a:r>
              <a:rPr lang="uk-UA" sz="2400" dirty="0" smtClean="0"/>
              <a:t>обслуговування туристів.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sz="2400" dirty="0"/>
              <a:t>Готелі й інші підприємства системи </a:t>
            </a:r>
            <a:r>
              <a:rPr lang="uk-UA" sz="2400" dirty="0" smtClean="0"/>
              <a:t>розміщення.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sz="2400" dirty="0" smtClean="0"/>
              <a:t>Ресторанне господарство.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28595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92942" y="341472"/>
            <a:ext cx="8065296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</a:rPr>
              <a:t>Особливості функціонування сфери дозвілля та допоміжних галузей туристичного комплексу </a:t>
            </a:r>
          </a:p>
          <a:p>
            <a:pPr algn="just"/>
            <a:endParaRPr lang="uk-UA" sz="22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sz="2400" dirty="0" smtClean="0"/>
              <a:t>Система атракцій в туристичній діяльності України. Методика організації екскурсій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sz="2400" dirty="0" smtClean="0"/>
              <a:t>Система атракцій в туристичній діяльності України. Методика організації туристичних подорожей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sz="2400" dirty="0" smtClean="0"/>
              <a:t>Інфраструктура туризму: страхування туристів, банківські та інформаційні послуги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sz="2400" dirty="0" smtClean="0"/>
              <a:t>Безпека туристичної подорожі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sz="2400" dirty="0" smtClean="0"/>
              <a:t>Менеджмент у туризмі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sz="2400" dirty="0" smtClean="0"/>
              <a:t>Маркетинг у туризмі</a:t>
            </a:r>
            <a:endParaRPr lang="uk-UA" sz="2400" dirty="0" smtClean="0"/>
          </a:p>
        </p:txBody>
      </p:sp>
    </p:spTree>
    <p:extLst>
      <p:ext uri="{BB962C8B-B14F-4D97-AF65-F5344CB8AC3E}">
        <p14:creationId xmlns:p14="http://schemas.microsoft.com/office/powerpoint/2010/main" val="3231422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28850" y="1343025"/>
            <a:ext cx="52406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800" dirty="0" smtClean="0">
                <a:solidFill>
                  <a:schemeClr val="accent1">
                    <a:lumMod val="50000"/>
                  </a:schemeClr>
                </a:solidFill>
              </a:rPr>
              <a:t>Дякуємо за увагу!!!</a:t>
            </a:r>
            <a:endParaRPr lang="ru-RU" sz="4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6115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323</Words>
  <Application>Microsoft Office PowerPoint</Application>
  <PresentationFormat>Экран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Анна Нападовская</dc:creator>
  <cp:lastModifiedBy>Анна Нападовская</cp:lastModifiedBy>
  <cp:revision>9</cp:revision>
  <dcterms:created xsi:type="dcterms:W3CDTF">2020-07-29T12:38:22Z</dcterms:created>
  <dcterms:modified xsi:type="dcterms:W3CDTF">2020-07-29T14:22:45Z</dcterms:modified>
</cp:coreProperties>
</file>